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21"/>
  </p:notesMasterIdLst>
  <p:sldIdLst>
    <p:sldId id="295" r:id="rId6"/>
    <p:sldId id="274" r:id="rId7"/>
    <p:sldId id="306" r:id="rId8"/>
    <p:sldId id="299" r:id="rId9"/>
    <p:sldId id="280" r:id="rId10"/>
    <p:sldId id="302" r:id="rId11"/>
    <p:sldId id="303" r:id="rId12"/>
    <p:sldId id="281" r:id="rId13"/>
    <p:sldId id="307" r:id="rId14"/>
    <p:sldId id="313" r:id="rId15"/>
    <p:sldId id="308" r:id="rId16"/>
    <p:sldId id="312" r:id="rId17"/>
    <p:sldId id="310" r:id="rId18"/>
    <p:sldId id="31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3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E3EE1-4031-405B-AD1F-8EE68907F1E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BD64-C052-445A-84B5-D2119099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30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1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373026-6895-4FF3-ADA9-57DCC380C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82CF-272C-4380-8F45-84A53EDD2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0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DD2B-D67A-4FEF-94DC-9F5D3798E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79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E4D9E-34D8-40D6-A57D-4C48322B9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18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7058-014C-48FA-BE7C-82AC49411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22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3F18-D09E-46FD-B406-317A9D86B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95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2E45F-3383-4C96-97F6-EA00472AC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32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AB17-F724-422D-8970-0A89A3003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4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16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F9068-3575-46F6-8038-7A181EF08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9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57544-FB4B-4927-AA62-1A363BCFC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5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482F-B6A2-414C-896F-0F1A1FCD5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99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8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58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11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7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39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33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05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3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2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7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16CCD7-2842-457F-A061-63CD21257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B8C2-2B09-4BF6-9CEF-F3985DFE2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51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A090C-1D0A-4991-B440-88006F5D4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49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D5F6-1B15-4692-9632-F797B5495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76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691B-C070-49A0-A8A4-2795068EC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45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08B3-D702-4983-B753-2980FAE69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76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44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377E-AA83-4FAA-AC3E-E9512A669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6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B603-E466-48A6-BBFF-71DD3BBB9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3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17BBF-EEC3-415D-9687-98DCD149C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6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7D46-8649-4567-A6DF-4DF08AC2E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17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4928-2BB0-47B2-A4A2-F2B3D6AAA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26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14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78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2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11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11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4877C-50D0-4430-9BB3-6F9FE340CD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E3B1D4-4344-47FC-AD99-8106A92DB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F6BBFE-3216-4DB4-9A2C-FF074FA40D1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22DFFD-BB3C-4C99-A0E9-97DCC354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29"/>
          <p:cNvGrpSpPr>
            <a:grpSpLocks/>
          </p:cNvGrpSpPr>
          <p:nvPr/>
        </p:nvGrpSpPr>
        <p:grpSpPr bwMode="auto">
          <a:xfrm rot="15873896">
            <a:off x="6880692" y="4826770"/>
            <a:ext cx="2816225" cy="166688"/>
            <a:chOff x="3428992" y="3048802"/>
            <a:chExt cx="2817026" cy="165884"/>
          </a:xfrm>
        </p:grpSpPr>
        <p:sp>
          <p:nvSpPr>
            <p:cNvPr id="9" name="Полилиния 8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 rot="16870788">
            <a:off x="6876253" y="4957522"/>
            <a:ext cx="2816225" cy="166688"/>
            <a:chOff x="3428992" y="3048802"/>
            <a:chExt cx="2817026" cy="165884"/>
          </a:xfrm>
        </p:grpSpPr>
        <p:sp>
          <p:nvSpPr>
            <p:cNvPr id="13" name="Полилиния 12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188640"/>
            <a:ext cx="8064896" cy="2088232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«Педагогические условия формирования навыков сюжетного рисования детей»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6247" y="2857496"/>
            <a:ext cx="3769223" cy="857256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/>
              <a:t>Подготовила:</a:t>
            </a:r>
            <a:r>
              <a:rPr lang="ru-RU" sz="2000" b="1" dirty="0" smtClean="0"/>
              <a:t> Гусейнова У.Р.</a:t>
            </a:r>
            <a:endParaRPr lang="ru-RU" sz="1400" b="1" dirty="0" smtClean="0"/>
          </a:p>
        </p:txBody>
      </p:sp>
      <p:sp>
        <p:nvSpPr>
          <p:cNvPr id="7" name="Полилиния 6"/>
          <p:cNvSpPr/>
          <p:nvPr/>
        </p:nvSpPr>
        <p:spPr>
          <a:xfrm>
            <a:off x="8001024" y="5000636"/>
            <a:ext cx="718526" cy="1580183"/>
          </a:xfrm>
          <a:custGeom>
            <a:avLst/>
            <a:gdLst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1000132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142844 w 1000132"/>
              <a:gd name="connsiteY3" fmla="*/ 1714512 h 1714512"/>
              <a:gd name="connsiteX4" fmla="*/ 0 w 1000132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32" h="1714512">
                <a:moveTo>
                  <a:pt x="0" y="0"/>
                </a:moveTo>
                <a:lnTo>
                  <a:pt x="1000132" y="0"/>
                </a:lnTo>
                <a:lnTo>
                  <a:pt x="857224" y="1714512"/>
                </a:lnTo>
                <a:lnTo>
                  <a:pt x="142844" y="17145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20000">
                <a:schemeClr val="bg1"/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/>
          <a:scene3d>
            <a:camera prst="orthographicFront"/>
            <a:lightRig rig="threePt" dir="t"/>
          </a:scene3d>
          <a:sp3d>
            <a:bevelT w="152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33"/>
          <p:cNvGrpSpPr/>
          <p:nvPr/>
        </p:nvGrpSpPr>
        <p:grpSpPr>
          <a:xfrm>
            <a:off x="4786314" y="4786322"/>
            <a:ext cx="2445262" cy="1616166"/>
            <a:chOff x="428596" y="5000636"/>
            <a:chExt cx="2500330" cy="1357322"/>
          </a:xfrm>
          <a:scene3d>
            <a:camera prst="isometricOffAxis1Top"/>
            <a:lightRig rig="threeP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8596" y="5000636"/>
              <a:ext cx="2500330" cy="135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sp3d>
              <a:bevelT w="1143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1472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42976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14480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285984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285984" y="5715016"/>
              <a:ext cx="500066" cy="5000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14480" y="5715016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42976" y="5715016"/>
              <a:ext cx="500066" cy="500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71472" y="5715016"/>
              <a:ext cx="500066" cy="5000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9527883">
            <a:off x="289675" y="5476678"/>
            <a:ext cx="2691291" cy="372366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7" name="Полилиния 2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10655" y="614602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781773">
            <a:off x="116632" y="5848343"/>
            <a:ext cx="2564358" cy="374368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39" name="Полилиния 38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65"/>
          <p:cNvGrpSpPr>
            <a:grpSpLocks/>
          </p:cNvGrpSpPr>
          <p:nvPr/>
        </p:nvGrpSpPr>
        <p:grpSpPr bwMode="auto">
          <a:xfrm rot="18068263">
            <a:off x="2015329" y="2298827"/>
            <a:ext cx="707690" cy="3272278"/>
            <a:chOff x="434340" y="1028700"/>
            <a:chExt cx="1449204" cy="5715000"/>
          </a:xfrm>
        </p:grpSpPr>
        <p:sp>
          <p:nvSpPr>
            <p:cNvPr id="5" name="Полилиния 4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4" name="Полилиния 43"/>
          <p:cNvSpPr/>
          <p:nvPr/>
        </p:nvSpPr>
        <p:spPr>
          <a:xfrm rot="20371924">
            <a:off x="2410663" y="5457312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5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14282" y="857232"/>
            <a:ext cx="3857620" cy="17859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«Альбом со схематическим изображением предметов»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жумшут\Desktop\фото к педсовету\20191127_203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7133"/>
            <a:ext cx="4143404" cy="3107553"/>
          </a:xfrm>
          <a:prstGeom prst="rect">
            <a:avLst/>
          </a:prstGeom>
          <a:noFill/>
        </p:spPr>
      </p:pic>
      <p:pic>
        <p:nvPicPr>
          <p:cNvPr id="3075" name="Picture 3" descr="C:\Users\Джумшут\Desktop\фото к педсовету\20191127_203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077554" cy="3058165"/>
          </a:xfrm>
          <a:prstGeom prst="rect">
            <a:avLst/>
          </a:prstGeom>
          <a:noFill/>
        </p:spPr>
      </p:pic>
      <p:pic>
        <p:nvPicPr>
          <p:cNvPr id="3076" name="Picture 4" descr="C:\Users\Джумшут\Desktop\фото к педсовету\20191127_203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06925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28728" y="214290"/>
            <a:ext cx="6500858" cy="928694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сюжетного рисования «Я иду по моей родной улице»  «Папа (мама) гуляют со своим ребенком в парке»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40" y="114298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Предварительная работа</a:t>
            </a:r>
            <a:r>
              <a:rPr lang="ru-RU" dirty="0" smtClean="0"/>
              <a:t>: Рассматривание фотографий мой город, иллюстраций с изображением семьи в фотоальбоме и в детских книгах. Наблюдения во время прогулок</a:t>
            </a:r>
            <a:r>
              <a:rPr lang="ru-RU" dirty="0" smtClean="0"/>
              <a:t>. Рассматривание альбома «Природные явления». Д.И. «Собери Пейзаж»</a:t>
            </a:r>
            <a:endParaRPr lang="ru-RU" dirty="0"/>
          </a:p>
        </p:txBody>
      </p:sp>
      <p:pic>
        <p:nvPicPr>
          <p:cNvPr id="4098" name="Picture 2" descr="C:\Users\Джумшут\Desktop\фото к педсовету\20191127_20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3317462" cy="2488096"/>
          </a:xfrm>
          <a:prstGeom prst="rect">
            <a:avLst/>
          </a:prstGeom>
          <a:noFill/>
        </p:spPr>
      </p:pic>
      <p:pic>
        <p:nvPicPr>
          <p:cNvPr id="4099" name="Picture 3" descr="C:\Users\Джумшут\Desktop\фото к педсовету\20191127_20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085" y="2071678"/>
            <a:ext cx="3457915" cy="2593436"/>
          </a:xfrm>
          <a:prstGeom prst="rect">
            <a:avLst/>
          </a:prstGeom>
          <a:noFill/>
        </p:spPr>
      </p:pic>
      <p:pic>
        <p:nvPicPr>
          <p:cNvPr id="4100" name="Picture 4" descr="C:\Users\Джумшут\Desktop\фото к педсовету\20191127_203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45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28728" y="214290"/>
            <a:ext cx="6357950" cy="785818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сюжетного рисования «Город  вечером»</a:t>
            </a:r>
          </a:p>
        </p:txBody>
      </p:sp>
      <p:pic>
        <p:nvPicPr>
          <p:cNvPr id="5122" name="Picture 2" descr="C:\Users\Джумшут\Desktop\фото к педсовету\20191127_203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4857784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214423"/>
            <a:ext cx="750099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Предварительная работа: </a:t>
            </a:r>
            <a:r>
              <a:rPr lang="ru-RU" dirty="0" smtClean="0"/>
              <a:t>рассматривание иллюстраций и фотографий города, беседа о </a:t>
            </a:r>
            <a:r>
              <a:rPr lang="ru-RU" dirty="0" smtClean="0"/>
              <a:t>городе, Д.И «Перспектива»</a:t>
            </a:r>
            <a:endParaRPr lang="ru-RU" dirty="0"/>
          </a:p>
        </p:txBody>
      </p:sp>
      <p:pic>
        <p:nvPicPr>
          <p:cNvPr id="5124" name="Picture 4" descr="https://img3.goodfon.ru/original/1920x1200/e/3e/gorod-risunok-noch-roman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571900" cy="247354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661281"/>
            <a:ext cx="2928958" cy="219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00298" y="0"/>
            <a:ext cx="3857652" cy="857256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Сюжет  из любимой сказки»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Предварительная работа</a:t>
            </a:r>
            <a:r>
              <a:rPr lang="ru-RU" dirty="0" smtClean="0"/>
              <a:t>: чтение сказок, просмотр мультфильмов,  рассматривание иллюстраций.</a:t>
            </a:r>
            <a:endParaRPr lang="ru-RU" dirty="0"/>
          </a:p>
        </p:txBody>
      </p:sp>
      <p:pic>
        <p:nvPicPr>
          <p:cNvPr id="8193" name="Picture 1" descr="C:\Users\Джумшут\Desktop\фото к педсовету\20191127_20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670678" cy="2753009"/>
          </a:xfrm>
          <a:prstGeom prst="rect">
            <a:avLst/>
          </a:prstGeom>
          <a:noFill/>
        </p:spPr>
      </p:pic>
      <p:pic>
        <p:nvPicPr>
          <p:cNvPr id="8194" name="Picture 2" descr="C:\Users\Джумшут\Desktop\фото к педсовету\20191127_20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428991" cy="2571744"/>
          </a:xfrm>
          <a:prstGeom prst="rect">
            <a:avLst/>
          </a:prstGeom>
          <a:noFill/>
        </p:spPr>
      </p:pic>
      <p:pic>
        <p:nvPicPr>
          <p:cNvPr id="8195" name="Picture 3" descr="C:\Users\Джумшут\Desktop\фото к педсовету\20191127_203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25521"/>
            <a:ext cx="3571900" cy="2678925"/>
          </a:xfrm>
          <a:prstGeom prst="rect">
            <a:avLst/>
          </a:prstGeom>
          <a:noFill/>
        </p:spPr>
      </p:pic>
      <p:pic>
        <p:nvPicPr>
          <p:cNvPr id="8196" name="Picture 4" descr="C:\Users\Джумшут\Desktop\фото к педсовету\20191127_203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571612"/>
            <a:ext cx="3503957" cy="26279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786050" y="214290"/>
            <a:ext cx="4214842" cy="857256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и моя семья» «Я- помощник мамы»</a:t>
            </a:r>
          </a:p>
        </p:txBody>
      </p:sp>
      <p:pic>
        <p:nvPicPr>
          <p:cNvPr id="7169" name="Picture 1" descr="C:\Users\Джумшут\Desktop\фото к педсовету\20191127_20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361180" cy="3270885"/>
          </a:xfrm>
          <a:prstGeom prst="rect">
            <a:avLst/>
          </a:prstGeom>
          <a:noFill/>
        </p:spPr>
      </p:pic>
      <p:pic>
        <p:nvPicPr>
          <p:cNvPr id="7170" name="Picture 2" descr="C:\Users\Джумшут\Desktop\фото к педсовету\20191127_20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476750" cy="335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285860"/>
            <a:ext cx="8001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Предварительная работа: </a:t>
            </a:r>
            <a:r>
              <a:rPr lang="ru-RU" dirty="0" smtClean="0"/>
              <a:t>рисование портретов мам, рассматривание фотографий, заучивание фамилии, имени, отчества мамы, заучивание стихов и песен о маме, дидактические игры: «Мамины помощники», «Что лишнее?», «Найди пару», </a:t>
            </a:r>
            <a:r>
              <a:rPr lang="ru-RU" dirty="0" err="1" smtClean="0"/>
              <a:t>сюжетноролевые</a:t>
            </a:r>
            <a:r>
              <a:rPr lang="ru-RU" dirty="0" smtClean="0"/>
              <a:t> игры «Дочки-матери», «Моя семья», «Салон красоты».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82210"/>
            <a:ext cx="8352928" cy="5469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87447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257" y="332656"/>
            <a:ext cx="7719331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Сюжетное рисование </a:t>
            </a:r>
            <a:endParaRPr lang="ru-RU" sz="4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1357298"/>
            <a:ext cx="4214842" cy="25003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43438" y="3786190"/>
            <a:ext cx="4295778" cy="27673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 </a:t>
            </a:r>
            <a:r>
              <a:rPr lang="ru-RU" b="1" dirty="0" smtClean="0">
                <a:solidFill>
                  <a:schemeClr val="tx1"/>
                </a:solidFill>
              </a:rPr>
              <a:t>сюжетных</a:t>
            </a:r>
            <a:r>
              <a:rPr lang="ru-RU" dirty="0" smtClean="0">
                <a:solidFill>
                  <a:schemeClr val="tx1"/>
                </a:solidFill>
              </a:rPr>
              <a:t> рисунков требует от </a:t>
            </a:r>
            <a:r>
              <a:rPr lang="ru-RU" b="1" dirty="0" smtClean="0">
                <a:solidFill>
                  <a:schemeClr val="tx1"/>
                </a:solidFill>
              </a:rPr>
              <a:t>дошкольников</a:t>
            </a:r>
            <a:r>
              <a:rPr lang="ru-RU" dirty="0" smtClean="0">
                <a:solidFill>
                  <a:schemeClr val="tx1"/>
                </a:solidFill>
              </a:rPr>
              <a:t> не только наличие определенных умений и </a:t>
            </a:r>
            <a:r>
              <a:rPr lang="ru-RU" b="1" dirty="0" smtClean="0">
                <a:solidFill>
                  <a:schemeClr val="tx1"/>
                </a:solidFill>
              </a:rPr>
              <a:t>навыков в рисовании предметов быта</a:t>
            </a:r>
            <a:r>
              <a:rPr lang="ru-RU" dirty="0" smtClean="0">
                <a:solidFill>
                  <a:schemeClr val="tx1"/>
                </a:solidFill>
              </a:rPr>
              <a:t>, интерьера, пейзажа, но и фантазии, хорошей памяти, наблюдательности</a:t>
            </a:r>
            <a:r>
              <a:rPr lang="ru-RU" dirty="0" smtClean="0"/>
              <a:t>.</a:t>
            </a:r>
          </a:p>
          <a:p>
            <a:pPr algn="ctr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000500"/>
            <a:ext cx="3810000" cy="28575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2071678"/>
            <a:ext cx="4000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Сюжетное рисование</a:t>
            </a:r>
            <a:r>
              <a:rPr lang="ru-RU" dirty="0" smtClean="0"/>
              <a:t> – это своеобразный венец всей предшествующей изобразительной деятельности </a:t>
            </a:r>
            <a:r>
              <a:rPr lang="ru-RU" b="1" dirty="0" smtClean="0"/>
              <a:t>дошкольников</a:t>
            </a:r>
            <a:r>
              <a:rPr lang="ru-RU" dirty="0" smtClean="0"/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1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7201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Цель  - формировать умение ребёнка передавать свои впечатления об окружающей действительности.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Ребёнок должен </a:t>
            </a:r>
            <a:r>
              <a:rPr lang="ru-RU" sz="2400" b="1" dirty="0" smtClean="0"/>
              <a:t>нарисовать главное в сюжете</a:t>
            </a:r>
            <a:r>
              <a:rPr lang="ru-RU" sz="2400" dirty="0" smtClean="0"/>
              <a:t>, а </a:t>
            </a:r>
            <a:r>
              <a:rPr lang="ru-RU" sz="2400" b="1" dirty="0" smtClean="0"/>
              <a:t>все детали </a:t>
            </a:r>
            <a:r>
              <a:rPr lang="ru-RU" sz="2400" dirty="0" smtClean="0"/>
              <a:t>он выполняет по </a:t>
            </a:r>
            <a:r>
              <a:rPr lang="ru-RU" sz="2400" b="1" dirty="0" smtClean="0"/>
              <a:t>своему желанию.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869160"/>
            <a:ext cx="2531944" cy="1789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000500"/>
            <a:ext cx="381000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7719331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Сюжетное рисование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586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accent6">
                    <a:lumMod val="75000"/>
                  </a:schemeClr>
                </a:solidFill>
              </a:rPr>
              <a:t>Каковы же задачи обучения дошкольников сюжетному рисунку? </a:t>
            </a:r>
            <a:endParaRPr lang="ru-RU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1.Формировать </a:t>
            </a:r>
            <a:r>
              <a:rPr lang="ru-RU" sz="1400" dirty="0"/>
              <a:t>интерес к окружающим предметам, явлениям природы, общественным явлениям и событиям, людям, их деятельности и взаимоотношениям; способствовать формированию у детей нравственной, эстетической позиции. </a:t>
            </a:r>
          </a:p>
          <a:p>
            <a:pPr algn="just"/>
            <a:r>
              <a:rPr lang="ru-RU" sz="1400" dirty="0"/>
              <a:t>2. Развивать у ребят стремление поделиться своими впечатлениями, переживаниями посредством рисунка (мотив деятельности).</a:t>
            </a:r>
          </a:p>
          <a:p>
            <a:pPr algn="just"/>
            <a:r>
              <a:rPr lang="ru-RU" sz="1400" dirty="0"/>
              <a:t>3. Формировать у детей желание и умение принимать от взрослого и самому ставить соответствующие цели (темы) и задачи.</a:t>
            </a:r>
          </a:p>
          <a:p>
            <a:pPr algn="just"/>
            <a:r>
              <a:rPr lang="ru-RU" sz="1400" dirty="0"/>
              <a:t>4. Развивать у детей умение </a:t>
            </a:r>
            <a:r>
              <a:rPr lang="ru-RU" sz="1400" dirty="0" smtClean="0"/>
              <a:t>придумывать </a:t>
            </a:r>
            <a:r>
              <a:rPr lang="ru-RU" sz="1400" dirty="0"/>
              <a:t>образ, определяя заранее содержание и некоторые способы изображения.</a:t>
            </a:r>
          </a:p>
          <a:p>
            <a:pPr algn="just"/>
            <a:r>
              <a:rPr lang="ru-RU" sz="1400" dirty="0"/>
              <a:t>5. Обучать </a:t>
            </a:r>
            <a:r>
              <a:rPr lang="ru-RU" sz="1400" dirty="0" smtClean="0"/>
              <a:t>дошкольников доступным </a:t>
            </a:r>
            <a:r>
              <a:rPr lang="ru-RU" sz="1400" dirty="0"/>
              <a:t>способам изображения сюжетного образа:</a:t>
            </a:r>
          </a:p>
          <a:p>
            <a:pPr algn="just"/>
            <a:r>
              <a:rPr lang="ru-RU" sz="1400" dirty="0"/>
              <a:t>а) приёмам создания простейших композиций  (расположению изображений  на плоскости листа);</a:t>
            </a:r>
          </a:p>
          <a:p>
            <a:pPr algn="just"/>
            <a:r>
              <a:rPr lang="ru-RU" sz="1400" dirty="0"/>
              <a:t>б) </a:t>
            </a:r>
            <a:r>
              <a:rPr lang="ru-RU" sz="1400" dirty="0" smtClean="0"/>
              <a:t>формировать умение изображать </a:t>
            </a:r>
            <a:r>
              <a:rPr lang="ru-RU" sz="1400" dirty="0"/>
              <a:t>в рисунке главное, то есть те предметы и персонажи, которые выражают содержание </a:t>
            </a:r>
            <a:r>
              <a:rPr lang="ru-RU" sz="1400" dirty="0" smtClean="0"/>
              <a:t>изображения;</a:t>
            </a:r>
            <a:endParaRPr lang="ru-RU" sz="1400" dirty="0"/>
          </a:p>
          <a:p>
            <a:pPr algn="just"/>
            <a:r>
              <a:rPr lang="ru-RU" sz="1400" dirty="0"/>
              <a:t>в) </a:t>
            </a:r>
            <a:r>
              <a:rPr lang="ru-RU" sz="1400" dirty="0" smtClean="0"/>
              <a:t>передавать </a:t>
            </a:r>
            <a:r>
              <a:rPr lang="ru-RU" sz="1400" dirty="0"/>
              <a:t>в рисунке отношения по величине, взаимному расположению в пространстве (старшие группы);</a:t>
            </a:r>
          </a:p>
          <a:p>
            <a:pPr algn="just"/>
            <a:r>
              <a:rPr lang="ru-RU" sz="1400" dirty="0"/>
              <a:t>г) направлять детей  на передачу действия через изображение движения, динамики, поз, деталей (со средней, но в основном в старших группах).</a:t>
            </a:r>
          </a:p>
          <a:p>
            <a:pPr algn="just"/>
            <a:r>
              <a:rPr lang="ru-RU" sz="1400" dirty="0"/>
              <a:t>6. Обучать детей способам восприятия, наблюдения явлений окружающего мира, необходимым для выполнения сюжетного рисунка.</a:t>
            </a:r>
          </a:p>
          <a:p>
            <a:pPr algn="just"/>
            <a:r>
              <a:rPr lang="ru-RU" sz="1400" dirty="0"/>
              <a:t>7. Развивать у ребят понимание зависимости качества изображения от качества наблюдения, формировать у них желание и в дальнейшем по возможности потребность в наблюдении с целью последующего изображения.</a:t>
            </a:r>
          </a:p>
          <a:p>
            <a:pPr algn="just"/>
            <a:r>
              <a:rPr lang="ru-RU" sz="1400" dirty="0"/>
              <a:t>8. </a:t>
            </a:r>
            <a:r>
              <a:rPr lang="ru-RU" sz="1400" dirty="0" smtClean="0"/>
              <a:t>Развивать у </a:t>
            </a:r>
            <a:r>
              <a:rPr lang="ru-RU" sz="1400" dirty="0"/>
              <a:t>детей </a:t>
            </a:r>
            <a:r>
              <a:rPr lang="ru-RU" sz="1400" dirty="0" smtClean="0"/>
              <a:t> умение чувствовать </a:t>
            </a:r>
            <a:r>
              <a:rPr lang="ru-RU" sz="1400" dirty="0"/>
              <a:t>выразительность образа, побуждать к эмоциональному отклику на него, подводить к пониманию зависимости выразительности образа от используемых средств, способов изображения, то есть формировать способность художественного творческого восприятия рисунков.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4526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2928934"/>
            <a:ext cx="2756024" cy="2900715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7500990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Сюжетное рисование предусматривает два направления: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Обогащение детей яркими впечатлениями об окружающем мире: социальных и природных явлениях, развитие наблюдательности, умения видеть, чувствовать, замечать выразительность формы, пропорций, цвета отдельных предметов, их взаимосвязь и сочетания.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Помощь детям в осмыслении средств графического изображения сюжета, в установлении связи между представлениями и способами изображения.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714752"/>
            <a:ext cx="4214810" cy="31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84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720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Методические приемы и педагогические условия, позволяющие обучать </a:t>
            </a:r>
            <a:r>
              <a:rPr lang="ru-RU" sz="2400" b="1" dirty="0" smtClean="0"/>
              <a:t>детей сюжетному рисованию: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«Перспектива»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500306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«Волшебная палитра»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50030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«Угадай на что похоже»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571876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«Волшебный пейзаж»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500438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«Собери пейзаж»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00298" y="1500174"/>
            <a:ext cx="4214842" cy="5715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-дидактические игры </a:t>
            </a:r>
            <a:endParaRPr lang="ru-RU" sz="28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214414" y="4786322"/>
            <a:ext cx="6929486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-разнообразные игровые ситуации (</a:t>
            </a:r>
            <a:r>
              <a:rPr lang="ru-RU" sz="2400" u="sng" dirty="0" smtClean="0"/>
              <a:t>например</a:t>
            </a:r>
            <a:r>
              <a:rPr lang="ru-RU" sz="2400" dirty="0" smtClean="0"/>
              <a:t>: </a:t>
            </a:r>
            <a:r>
              <a:rPr lang="ru-RU" sz="2400" i="1" dirty="0" smtClean="0"/>
              <a:t>«Фотографы»)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586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0"/>
            <a:ext cx="90011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4071942"/>
            <a:ext cx="3456874" cy="2592656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488" y="0"/>
            <a:ext cx="6286512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 (по программе и дополнительной литературы, которую приносят дети).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000232" y="1214422"/>
            <a:ext cx="6929486" cy="7143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в книгах, картины.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14514" y="2071678"/>
            <a:ext cx="6929486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 на прогулке за живой и неживой природой.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3143248"/>
            <a:ext cx="3786214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26" y="4000504"/>
            <a:ext cx="8786874" cy="26432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упражнения, направленные на формирование представлений и двигательных навыков (зрительное и двигательно-осязательное формирование образа предмета; составление контура этого предмета из палочек; построение заданной формы с помощью шаблона; передача формы предмета с помощью готового контура - трафарета; рисование предмета с использованием готовых контурных линий более светлого оттенка и обведение его более темным карандашом; рисование предмета с использованием опорных точек.)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0"/>
            <a:ext cx="2756024" cy="29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6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2910" y="285728"/>
            <a:ext cx="7561994" cy="9549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Демонстрационные материалы: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1142984"/>
            <a:ext cx="3239262" cy="120243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«Транспорт»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85786" y="2428868"/>
            <a:ext cx="2809410" cy="1321296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«Игрушки»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500794" y="1142984"/>
            <a:ext cx="2643206" cy="125042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«Животные»</a:t>
            </a:r>
            <a:endParaRPr lang="ru-RU" sz="2400" dirty="0"/>
          </a:p>
        </p:txBody>
      </p:sp>
      <p:sp>
        <p:nvSpPr>
          <p:cNvPr id="10" name="Облако 9"/>
          <p:cNvSpPr/>
          <p:nvPr/>
        </p:nvSpPr>
        <p:spPr>
          <a:xfrm>
            <a:off x="6072198" y="2428868"/>
            <a:ext cx="2786051" cy="135874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«Сюжетные картины»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643306" y="1643050"/>
            <a:ext cx="2425209" cy="1714488"/>
          </a:xfrm>
          <a:prstGeom prst="rect">
            <a:avLst/>
          </a:prstGeom>
        </p:spPr>
      </p:pic>
      <p:pic>
        <p:nvPicPr>
          <p:cNvPr id="1027" name="Picture 3" descr="C:\Users\Джумшут\Desktop\фото к педсовету\20191127_20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7"/>
            <a:ext cx="3714776" cy="2786083"/>
          </a:xfrm>
          <a:prstGeom prst="rect">
            <a:avLst/>
          </a:prstGeom>
          <a:noFill/>
        </p:spPr>
      </p:pic>
      <p:pic>
        <p:nvPicPr>
          <p:cNvPr id="1028" name="Picture 4" descr="C:\Users\Джумшут\Desktop\фото к педсовету\20191127_202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91550"/>
            <a:ext cx="3929122" cy="287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054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жумшут\Desktop\фото к педсовету\20191127_202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71934" cy="2838514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00034" y="0"/>
            <a:ext cx="3096344" cy="122928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«Сюжеты из сказок»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214942" y="0"/>
            <a:ext cx="2808312" cy="122928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«Погодные явления»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жумшут\Desktop\фото к педсовету\20191127_20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187970"/>
            <a:ext cx="3857652" cy="2670030"/>
          </a:xfrm>
          <a:prstGeom prst="rect">
            <a:avLst/>
          </a:prstGeom>
          <a:noFill/>
        </p:spPr>
      </p:pic>
      <p:pic>
        <p:nvPicPr>
          <p:cNvPr id="2052" name="Picture 4" descr="C:\Users\Джумшут\Desktop\фото к педсовету\20191127_202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3786214" cy="28486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2027_slide">
  <a:themeElements>
    <a:clrScheme name="Тема Office 2">
      <a:dk1>
        <a:srgbClr val="000000"/>
      </a:dk1>
      <a:lt1>
        <a:srgbClr val="66FFFF"/>
      </a:lt1>
      <a:dk2>
        <a:srgbClr val="000000"/>
      </a:dk2>
      <a:lt2>
        <a:srgbClr val="CCCCCC"/>
      </a:lt2>
      <a:accent1>
        <a:srgbClr val="8A8400"/>
      </a:accent1>
      <a:accent2>
        <a:srgbClr val="3168A3"/>
      </a:accent2>
      <a:accent3>
        <a:srgbClr val="B8FFFF"/>
      </a:accent3>
      <a:accent4>
        <a:srgbClr val="000000"/>
      </a:accent4>
      <a:accent5>
        <a:srgbClr val="C4C2AA"/>
      </a:accent5>
      <a:accent6>
        <a:srgbClr val="2B5E93"/>
      </a:accent6>
      <a:hlink>
        <a:srgbClr val="00898A"/>
      </a:hlink>
      <a:folHlink>
        <a:srgbClr val="15A3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00A4A4"/>
        </a:accent1>
        <a:accent2>
          <a:srgbClr val="00C2C2"/>
        </a:accent2>
        <a:accent3>
          <a:srgbClr val="B8FFFF"/>
        </a:accent3>
        <a:accent4>
          <a:srgbClr val="000000"/>
        </a:accent4>
        <a:accent5>
          <a:srgbClr val="AACFCF"/>
        </a:accent5>
        <a:accent6>
          <a:srgbClr val="00B0B0"/>
        </a:accent6>
        <a:hlink>
          <a:srgbClr val="006363"/>
        </a:hlink>
        <a:folHlink>
          <a:srgbClr val="008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A8400"/>
        </a:accent1>
        <a:accent2>
          <a:srgbClr val="3168A3"/>
        </a:accent2>
        <a:accent3>
          <a:srgbClr val="B8FFFF"/>
        </a:accent3>
        <a:accent4>
          <a:srgbClr val="000000"/>
        </a:accent4>
        <a:accent5>
          <a:srgbClr val="C4C2AA"/>
        </a:accent5>
        <a:accent6>
          <a:srgbClr val="2B5E93"/>
        </a:accent6>
        <a:hlink>
          <a:srgbClr val="00898A"/>
        </a:hlink>
        <a:folHlink>
          <a:srgbClr val="15A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E5D1D"/>
        </a:accent1>
        <a:accent2>
          <a:srgbClr val="00898A"/>
        </a:accent2>
        <a:accent3>
          <a:srgbClr val="B8FFFF"/>
        </a:accent3>
        <a:accent4>
          <a:srgbClr val="000000"/>
        </a:accent4>
        <a:accent5>
          <a:srgbClr val="C6B6AB"/>
        </a:accent5>
        <a:accent6>
          <a:srgbClr val="007C7D"/>
        </a:accent6>
        <a:hlink>
          <a:srgbClr val="994C52"/>
        </a:hlink>
        <a:folHlink>
          <a:srgbClr val="4F4A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C8800"/>
        </a:accent1>
        <a:accent2>
          <a:srgbClr val="00898A"/>
        </a:accent2>
        <a:accent3>
          <a:srgbClr val="B8FFFF"/>
        </a:accent3>
        <a:accent4>
          <a:srgbClr val="000000"/>
        </a:accent4>
        <a:accent5>
          <a:srgbClr val="C5C3AA"/>
        </a:accent5>
        <a:accent6>
          <a:srgbClr val="007C7D"/>
        </a:accent6>
        <a:hlink>
          <a:srgbClr val="995A3D"/>
        </a:hlink>
        <a:folHlink>
          <a:srgbClr val="734F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A4A4"/>
        </a:accent1>
        <a:accent2>
          <a:srgbClr val="00C2C2"/>
        </a:accent2>
        <a:accent3>
          <a:srgbClr val="FFFFFF"/>
        </a:accent3>
        <a:accent4>
          <a:srgbClr val="000000"/>
        </a:accent4>
        <a:accent5>
          <a:srgbClr val="AACFCF"/>
        </a:accent5>
        <a:accent6>
          <a:srgbClr val="00B0B0"/>
        </a:accent6>
        <a:hlink>
          <a:srgbClr val="006363"/>
        </a:hlink>
        <a:folHlink>
          <a:srgbClr val="008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8400"/>
        </a:accent1>
        <a:accent2>
          <a:srgbClr val="3168A3"/>
        </a:accent2>
        <a:accent3>
          <a:srgbClr val="FFFFFF"/>
        </a:accent3>
        <a:accent4>
          <a:srgbClr val="000000"/>
        </a:accent4>
        <a:accent5>
          <a:srgbClr val="C4C2AA"/>
        </a:accent5>
        <a:accent6>
          <a:srgbClr val="2B5E93"/>
        </a:accent6>
        <a:hlink>
          <a:srgbClr val="00898A"/>
        </a:hlink>
        <a:folHlink>
          <a:srgbClr val="15A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E5D1D"/>
        </a:accent1>
        <a:accent2>
          <a:srgbClr val="00898A"/>
        </a:accent2>
        <a:accent3>
          <a:srgbClr val="FFFFFF"/>
        </a:accent3>
        <a:accent4>
          <a:srgbClr val="000000"/>
        </a:accent4>
        <a:accent5>
          <a:srgbClr val="C6B6AB"/>
        </a:accent5>
        <a:accent6>
          <a:srgbClr val="007C7D"/>
        </a:accent6>
        <a:hlink>
          <a:srgbClr val="994C52"/>
        </a:hlink>
        <a:folHlink>
          <a:srgbClr val="4F4A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800"/>
        </a:accent1>
        <a:accent2>
          <a:srgbClr val="00898A"/>
        </a:accent2>
        <a:accent3>
          <a:srgbClr val="FFFFFF"/>
        </a:accent3>
        <a:accent4>
          <a:srgbClr val="000000"/>
        </a:accent4>
        <a:accent5>
          <a:srgbClr val="C5C3AA"/>
        </a:accent5>
        <a:accent6>
          <a:srgbClr val="007C7D"/>
        </a:accent6>
        <a:hlink>
          <a:srgbClr val="995A3D"/>
        </a:hlink>
        <a:folHlink>
          <a:srgbClr val="734F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FFFF"/>
      </a:lt1>
      <a:dk2>
        <a:srgbClr val="000000"/>
      </a:dk2>
      <a:lt2>
        <a:srgbClr val="CCCCCC"/>
      </a:lt2>
      <a:accent1>
        <a:srgbClr val="8A8400"/>
      </a:accent1>
      <a:accent2>
        <a:srgbClr val="3168A3"/>
      </a:accent2>
      <a:accent3>
        <a:srgbClr val="B8FFFF"/>
      </a:accent3>
      <a:accent4>
        <a:srgbClr val="000000"/>
      </a:accent4>
      <a:accent5>
        <a:srgbClr val="C4C2AA"/>
      </a:accent5>
      <a:accent6>
        <a:srgbClr val="2B5E93"/>
      </a:accent6>
      <a:hlink>
        <a:srgbClr val="00898A"/>
      </a:hlink>
      <a:folHlink>
        <a:srgbClr val="15A3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00A4A4"/>
        </a:accent1>
        <a:accent2>
          <a:srgbClr val="00C2C2"/>
        </a:accent2>
        <a:accent3>
          <a:srgbClr val="B8FFFF"/>
        </a:accent3>
        <a:accent4>
          <a:srgbClr val="000000"/>
        </a:accent4>
        <a:accent5>
          <a:srgbClr val="AACFCF"/>
        </a:accent5>
        <a:accent6>
          <a:srgbClr val="00B0B0"/>
        </a:accent6>
        <a:hlink>
          <a:srgbClr val="006363"/>
        </a:hlink>
        <a:folHlink>
          <a:srgbClr val="008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A8400"/>
        </a:accent1>
        <a:accent2>
          <a:srgbClr val="3168A3"/>
        </a:accent2>
        <a:accent3>
          <a:srgbClr val="B8FFFF"/>
        </a:accent3>
        <a:accent4>
          <a:srgbClr val="000000"/>
        </a:accent4>
        <a:accent5>
          <a:srgbClr val="C4C2AA"/>
        </a:accent5>
        <a:accent6>
          <a:srgbClr val="2B5E93"/>
        </a:accent6>
        <a:hlink>
          <a:srgbClr val="00898A"/>
        </a:hlink>
        <a:folHlink>
          <a:srgbClr val="15A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E5D1D"/>
        </a:accent1>
        <a:accent2>
          <a:srgbClr val="00898A"/>
        </a:accent2>
        <a:accent3>
          <a:srgbClr val="B8FFFF"/>
        </a:accent3>
        <a:accent4>
          <a:srgbClr val="000000"/>
        </a:accent4>
        <a:accent5>
          <a:srgbClr val="C6B6AB"/>
        </a:accent5>
        <a:accent6>
          <a:srgbClr val="007C7D"/>
        </a:accent6>
        <a:hlink>
          <a:srgbClr val="994C52"/>
        </a:hlink>
        <a:folHlink>
          <a:srgbClr val="4F4A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FFFF"/>
        </a:lt1>
        <a:dk2>
          <a:srgbClr val="000000"/>
        </a:dk2>
        <a:lt2>
          <a:srgbClr val="CCCCCC"/>
        </a:lt2>
        <a:accent1>
          <a:srgbClr val="8C8800"/>
        </a:accent1>
        <a:accent2>
          <a:srgbClr val="00898A"/>
        </a:accent2>
        <a:accent3>
          <a:srgbClr val="B8FFFF"/>
        </a:accent3>
        <a:accent4>
          <a:srgbClr val="000000"/>
        </a:accent4>
        <a:accent5>
          <a:srgbClr val="C5C3AA"/>
        </a:accent5>
        <a:accent6>
          <a:srgbClr val="007C7D"/>
        </a:accent6>
        <a:hlink>
          <a:srgbClr val="995A3D"/>
        </a:hlink>
        <a:folHlink>
          <a:srgbClr val="734F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A4A4"/>
        </a:accent1>
        <a:accent2>
          <a:srgbClr val="00C2C2"/>
        </a:accent2>
        <a:accent3>
          <a:srgbClr val="FFFFFF"/>
        </a:accent3>
        <a:accent4>
          <a:srgbClr val="000000"/>
        </a:accent4>
        <a:accent5>
          <a:srgbClr val="AACFCF"/>
        </a:accent5>
        <a:accent6>
          <a:srgbClr val="00B0B0"/>
        </a:accent6>
        <a:hlink>
          <a:srgbClr val="006363"/>
        </a:hlink>
        <a:folHlink>
          <a:srgbClr val="008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8400"/>
        </a:accent1>
        <a:accent2>
          <a:srgbClr val="3168A3"/>
        </a:accent2>
        <a:accent3>
          <a:srgbClr val="FFFFFF"/>
        </a:accent3>
        <a:accent4>
          <a:srgbClr val="000000"/>
        </a:accent4>
        <a:accent5>
          <a:srgbClr val="C4C2AA"/>
        </a:accent5>
        <a:accent6>
          <a:srgbClr val="2B5E93"/>
        </a:accent6>
        <a:hlink>
          <a:srgbClr val="00898A"/>
        </a:hlink>
        <a:folHlink>
          <a:srgbClr val="15A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E5D1D"/>
        </a:accent1>
        <a:accent2>
          <a:srgbClr val="00898A"/>
        </a:accent2>
        <a:accent3>
          <a:srgbClr val="FFFFFF"/>
        </a:accent3>
        <a:accent4>
          <a:srgbClr val="000000"/>
        </a:accent4>
        <a:accent5>
          <a:srgbClr val="C6B6AB"/>
        </a:accent5>
        <a:accent6>
          <a:srgbClr val="007C7D"/>
        </a:accent6>
        <a:hlink>
          <a:srgbClr val="994C52"/>
        </a:hlink>
        <a:folHlink>
          <a:srgbClr val="4F4A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800"/>
        </a:accent1>
        <a:accent2>
          <a:srgbClr val="00898A"/>
        </a:accent2>
        <a:accent3>
          <a:srgbClr val="FFFFFF"/>
        </a:accent3>
        <a:accent4>
          <a:srgbClr val="000000"/>
        </a:accent4>
        <a:accent5>
          <a:srgbClr val="C5C3AA"/>
        </a:accent5>
        <a:accent6>
          <a:srgbClr val="007C7D"/>
        </a:accent6>
        <a:hlink>
          <a:srgbClr val="995A3D"/>
        </a:hlink>
        <a:folHlink>
          <a:srgbClr val="734F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223_slide">
  <a:themeElements>
    <a:clrScheme name="Тема Offic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ind_2027_slide</Template>
  <TotalTime>794</TotalTime>
  <Words>666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ind_2027_slide</vt:lpstr>
      <vt:lpstr>1_Default Design</vt:lpstr>
      <vt:lpstr>ind_0223_slide</vt:lpstr>
      <vt:lpstr>2_Default Design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Джумшут</cp:lastModifiedBy>
  <cp:revision>84</cp:revision>
  <dcterms:created xsi:type="dcterms:W3CDTF">2012-02-04T07:58:57Z</dcterms:created>
  <dcterms:modified xsi:type="dcterms:W3CDTF">2019-11-27T18:55:02Z</dcterms:modified>
</cp:coreProperties>
</file>